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99263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CC00"/>
    <a:srgbClr val="E6E6E6"/>
    <a:srgbClr val="6666FF"/>
    <a:srgbClr val="FF6600"/>
    <a:srgbClr val="3399FF"/>
    <a:srgbClr val="CCCCFF"/>
    <a:srgbClr val="FFCC99"/>
    <a:srgbClr val="FFCC66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7" autoAdjust="0"/>
    <p:restoredTop sz="94645" autoAdjust="0"/>
  </p:normalViewPr>
  <p:slideViewPr>
    <p:cSldViewPr snapToObjects="1">
      <p:cViewPr varScale="1">
        <p:scale>
          <a:sx n="72" d="100"/>
          <a:sy n="72" d="100"/>
        </p:scale>
        <p:origin x="151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6347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7" tIns="45673" rIns="91347" bIns="45673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344" y="1"/>
            <a:ext cx="2946347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7" tIns="45673" rIns="91347" bIns="45673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7" y="4716664"/>
            <a:ext cx="5439410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7" tIns="45673" rIns="91347" bIns="456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701"/>
            <a:ext cx="2946347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7" tIns="45673" rIns="91347" bIns="45673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344" y="9431701"/>
            <a:ext cx="2946347" cy="49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7" tIns="45673" rIns="91347" bIns="45673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8AE5E66-8316-4842-9AD4-0C386F48F4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617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E9858F-6503-4955-9BEE-2A67C339B00D}" type="slidenum">
              <a:rPr lang="fr-FR"/>
              <a:pPr/>
              <a:t>1</a:t>
            </a:fld>
            <a:endParaRPr lang="fr-FR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205554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071DF-A873-464F-92CA-28962CFEC2D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4945F-C391-431E-9585-AAA141F171B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F5A5E-28F8-4D80-A57D-E15B7F12043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E4641-8FA2-435C-8A61-79B6205B983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EC115-C38A-46E3-AA46-04B7406DD07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F5181-38E6-444B-ACF1-4E0339BD3AB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8B46-7B91-4196-861D-9FA3C2E631C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95DE0-9073-43B9-8FE9-205F6C106E8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23261-4776-4669-A6A5-B8AE99DD565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42B1A-01D0-48B9-88B1-DED49AA09F1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A6779-B503-43BA-BC26-BE9CC15A8DD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91FF31D-6ADC-4FE8-A8FA-CCDBBC9B541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12"/>
          <p:cNvSpPr txBox="1">
            <a:spLocks noChangeArrowheads="1"/>
          </p:cNvSpPr>
          <p:nvPr/>
        </p:nvSpPr>
        <p:spPr>
          <a:xfrm>
            <a:off x="395537" y="1880828"/>
            <a:ext cx="8208910" cy="468052"/>
          </a:xfrm>
          <a:prstGeom prst="rect">
            <a:avLst/>
          </a:prstGeom>
          <a:solidFill>
            <a:srgbClr val="3399FF"/>
          </a:solidFill>
        </p:spPr>
        <p:txBody>
          <a:bodyPr anchor="ctr" anchorCtr="0"/>
          <a:lstStyle/>
          <a:p>
            <a:pPr algn="ctr">
              <a:defRPr/>
            </a:pPr>
            <a:r>
              <a:rPr lang="fr-FR" sz="1600" b="1" dirty="0" smtClean="0"/>
              <a:t>CAMPUS SAINT CYR L’ECOLE</a:t>
            </a:r>
          </a:p>
          <a:p>
            <a:pPr algn="ctr">
              <a:defRPr/>
            </a:pPr>
            <a:r>
              <a:rPr lang="fr-FR" sz="900" dirty="0" smtClean="0"/>
              <a:t>2 place de la gare de ceinture 78210 SAINT CYR L’ECOLE</a:t>
            </a:r>
          </a:p>
        </p:txBody>
      </p:sp>
      <p:sp>
        <p:nvSpPr>
          <p:cNvPr id="12" name="Rectangle 60"/>
          <p:cNvSpPr>
            <a:spLocks noChangeArrowheads="1"/>
          </p:cNvSpPr>
          <p:nvPr/>
        </p:nvSpPr>
        <p:spPr bwMode="auto">
          <a:xfrm>
            <a:off x="341530" y="3358733"/>
            <a:ext cx="4860540" cy="507831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900" b="1" dirty="0" smtClean="0"/>
              <a:t>ADMINISTRATION</a:t>
            </a:r>
          </a:p>
          <a:p>
            <a:pPr algn="ctr">
              <a:defRPr/>
            </a:pPr>
            <a:r>
              <a:rPr lang="fr-FR" sz="900" b="1" dirty="0" smtClean="0"/>
              <a:t>***</a:t>
            </a:r>
          </a:p>
          <a:p>
            <a:pPr>
              <a:defRPr/>
            </a:pPr>
            <a:r>
              <a:rPr lang="fr-FR" sz="900" dirty="0" smtClean="0"/>
              <a:t>Responsable administrative </a:t>
            </a:r>
            <a:r>
              <a:rPr lang="fr-FR" sz="900" dirty="0"/>
              <a:t>&amp; </a:t>
            </a:r>
            <a:r>
              <a:rPr lang="fr-FR" sz="900" dirty="0" smtClean="0"/>
              <a:t>comptable: </a:t>
            </a:r>
            <a:r>
              <a:rPr lang="fr-FR" sz="900" dirty="0" smtClean="0">
                <a:uFill>
                  <a:solidFill>
                    <a:srgbClr val="FF0000"/>
                  </a:solidFill>
                </a:uFill>
              </a:rPr>
              <a:t>Anne MARCHAL </a:t>
            </a:r>
            <a:r>
              <a:rPr lang="fr-FR" sz="900" dirty="0" smtClean="0"/>
              <a:t>(TECH à 100% - BAP J) </a:t>
            </a:r>
            <a:r>
              <a:rPr lang="fr-FR" sz="900" b="1" dirty="0" smtClean="0">
                <a:solidFill>
                  <a:srgbClr val="3399FF"/>
                </a:solidFill>
              </a:rPr>
              <a:t>60%*</a:t>
            </a:r>
          </a:p>
        </p:txBody>
      </p:sp>
      <p:sp>
        <p:nvSpPr>
          <p:cNvPr id="2" name="Rectangle 1"/>
          <p:cNvSpPr/>
          <p:nvPr/>
        </p:nvSpPr>
        <p:spPr>
          <a:xfrm>
            <a:off x="395537" y="1197348"/>
            <a:ext cx="8226784" cy="575468"/>
          </a:xfrm>
          <a:prstGeom prst="rect">
            <a:avLst/>
          </a:prstGeom>
          <a:solidFill>
            <a:srgbClr val="99CC00"/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fr-FR" sz="2000" b="1" dirty="0"/>
              <a:t>SORBONNE UNIVERSITE - FACULTÉ D’INGÉNIERIE – UFR </a:t>
            </a:r>
            <a:r>
              <a:rPr lang="fr-FR" sz="2000" b="1" dirty="0" smtClean="0"/>
              <a:t>919</a:t>
            </a:r>
            <a:endParaRPr lang="fr-FR" sz="20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5256076" y="3356993"/>
            <a:ext cx="3780420" cy="1477328"/>
          </a:xfrm>
          <a:prstGeom prst="rect">
            <a:avLst/>
          </a:prstGeom>
          <a:solidFill>
            <a:srgbClr val="CCCCFF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900" b="1" dirty="0" smtClean="0"/>
              <a:t>EQUIPE TECHNIQUE</a:t>
            </a:r>
          </a:p>
          <a:p>
            <a:pPr algn="ctr"/>
            <a:r>
              <a:rPr lang="fr-FR" sz="900" b="1" dirty="0" smtClean="0"/>
              <a:t>***</a:t>
            </a:r>
          </a:p>
          <a:p>
            <a:pPr algn="ctr"/>
            <a:r>
              <a:rPr lang="fr-FR" sz="900" b="1" dirty="0" smtClean="0"/>
              <a:t>Responsable du service </a:t>
            </a:r>
            <a:r>
              <a:rPr lang="fr-FR" sz="900" b="1" dirty="0"/>
              <a:t>maintenance, logistique et patrimoine du </a:t>
            </a:r>
            <a:r>
              <a:rPr lang="fr-FR" sz="900" b="1" dirty="0" smtClean="0"/>
              <a:t>Campus</a:t>
            </a:r>
            <a:r>
              <a:rPr lang="fr-FR" sz="900" dirty="0" smtClean="0"/>
              <a:t>: Jérome PEQUIN (ASI - BAP G) </a:t>
            </a:r>
            <a:r>
              <a:rPr lang="fr-FR" sz="900" b="1" dirty="0" smtClean="0">
                <a:solidFill>
                  <a:srgbClr val="3399FF"/>
                </a:solidFill>
              </a:rPr>
              <a:t>50%*</a:t>
            </a:r>
          </a:p>
          <a:p>
            <a:pPr algn="ctr"/>
            <a:endParaRPr lang="fr-FR" sz="900" dirty="0" smtClean="0"/>
          </a:p>
          <a:p>
            <a:pPr algn="ctr"/>
            <a:r>
              <a:rPr lang="fr-FR" sz="900" dirty="0" smtClean="0"/>
              <a:t>Pierre </a:t>
            </a:r>
            <a:r>
              <a:rPr lang="fr-FR" sz="900" dirty="0"/>
              <a:t>Yves </a:t>
            </a:r>
            <a:r>
              <a:rPr lang="fr-FR" sz="900" dirty="0" smtClean="0"/>
              <a:t>ALAIS (ADT - BAP G) </a:t>
            </a:r>
            <a:r>
              <a:rPr lang="fr-FR" sz="900" b="1" dirty="0" smtClean="0">
                <a:solidFill>
                  <a:srgbClr val="3399FF"/>
                </a:solidFill>
              </a:rPr>
              <a:t>100%*</a:t>
            </a:r>
          </a:p>
          <a:p>
            <a:pPr algn="ctr"/>
            <a:r>
              <a:rPr lang="fr-FR" sz="900" dirty="0" err="1" smtClean="0"/>
              <a:t>Lory</a:t>
            </a:r>
            <a:r>
              <a:rPr lang="fr-FR" sz="900" dirty="0" smtClean="0"/>
              <a:t> SAINT ALBAN </a:t>
            </a:r>
            <a:r>
              <a:rPr lang="fr-FR" sz="900" dirty="0" smtClean="0"/>
              <a:t>(ADT </a:t>
            </a:r>
            <a:r>
              <a:rPr lang="fr-FR" sz="900" dirty="0"/>
              <a:t>(BAP G </a:t>
            </a:r>
            <a:r>
              <a:rPr lang="fr-FR" sz="900" dirty="0" smtClean="0"/>
              <a:t>) </a:t>
            </a:r>
            <a:r>
              <a:rPr lang="fr-FR" sz="900" b="1" dirty="0" smtClean="0">
                <a:solidFill>
                  <a:srgbClr val="3399FF"/>
                </a:solidFill>
              </a:rPr>
              <a:t>100%</a:t>
            </a:r>
          </a:p>
          <a:p>
            <a:pPr algn="ctr"/>
            <a:endParaRPr lang="fr-FR" sz="900" b="1" dirty="0">
              <a:solidFill>
                <a:srgbClr val="3399FF"/>
              </a:solidFill>
            </a:endParaRPr>
          </a:p>
          <a:p>
            <a:pPr algn="ctr"/>
            <a:r>
              <a:rPr lang="fr-FR" sz="900" dirty="0" smtClean="0"/>
              <a:t>Assistant de Prévention, </a:t>
            </a:r>
            <a:r>
              <a:rPr lang="fr-FR" sz="900" dirty="0"/>
              <a:t>Jérôme </a:t>
            </a:r>
            <a:r>
              <a:rPr lang="fr-FR" sz="900" dirty="0" smtClean="0"/>
              <a:t>PEQUIN, </a:t>
            </a:r>
            <a:r>
              <a:rPr lang="fr-FR" sz="900" dirty="0"/>
              <a:t>ASI </a:t>
            </a:r>
            <a:r>
              <a:rPr lang="fr-FR" sz="900" dirty="0" smtClean="0"/>
              <a:t>SORBONNE UNIVERSITE, </a:t>
            </a:r>
            <a:endParaRPr lang="fr-FR" sz="900" b="1" dirty="0">
              <a:solidFill>
                <a:srgbClr val="3399FF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691680" y="2420887"/>
            <a:ext cx="5652628" cy="757825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FR" sz="1400" b="1" dirty="0" smtClean="0"/>
              <a:t>CAMPUS</a:t>
            </a:r>
            <a:endParaRPr lang="fr-FR" sz="900" b="1" dirty="0"/>
          </a:p>
          <a:p>
            <a:pPr algn="ctr"/>
            <a:r>
              <a:rPr lang="fr-FR" sz="900" dirty="0" smtClean="0"/>
              <a:t>***</a:t>
            </a:r>
          </a:p>
          <a:p>
            <a:pPr algn="ctr"/>
            <a:r>
              <a:rPr lang="fr-FR" sz="900" dirty="0" smtClean="0"/>
              <a:t>Direction Philippe GUIBERT (PR  SORBONNE UNIVERSITE)</a:t>
            </a:r>
          </a:p>
          <a:p>
            <a:pPr algn="ctr"/>
            <a:r>
              <a:rPr lang="fr-FR" sz="900" dirty="0" smtClean="0"/>
              <a:t>Responsable des CF S19_01W et S19_01Z </a:t>
            </a:r>
            <a:endParaRPr lang="fr-FR" sz="900" dirty="0"/>
          </a:p>
        </p:txBody>
      </p:sp>
      <p:sp>
        <p:nvSpPr>
          <p:cNvPr id="6" name="ZoneTexte 5"/>
          <p:cNvSpPr txBox="1"/>
          <p:nvPr/>
        </p:nvSpPr>
        <p:spPr>
          <a:xfrm>
            <a:off x="773578" y="4185084"/>
            <a:ext cx="3996444" cy="2031325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/>
              <a:t>ACCUEIL Institut d’Alembert, ISIR, L2E, Plateforme PIE</a:t>
            </a:r>
          </a:p>
          <a:p>
            <a:pPr algn="ctr"/>
            <a:r>
              <a:rPr lang="fr-FR" sz="900" b="1" dirty="0" smtClean="0"/>
              <a:t>INSTALLATIONS</a:t>
            </a:r>
          </a:p>
          <a:p>
            <a:pPr algn="ctr"/>
            <a:r>
              <a:rPr lang="fr-FR" sz="900" dirty="0" smtClean="0"/>
              <a:t>Campus sur 4 ha, 9 bâtiments</a:t>
            </a:r>
            <a:endParaRPr lang="fr-FR" sz="900" dirty="0"/>
          </a:p>
          <a:p>
            <a:pPr algn="ctr"/>
            <a:r>
              <a:rPr lang="fr-FR" sz="900" dirty="0" smtClean="0"/>
              <a:t>7000 m2 SHON</a:t>
            </a:r>
          </a:p>
          <a:p>
            <a:pPr algn="ctr"/>
            <a:r>
              <a:rPr lang="fr-FR" sz="900" dirty="0" smtClean="0"/>
              <a:t>6 espaces dédiés à la recherche</a:t>
            </a:r>
          </a:p>
          <a:p>
            <a:pPr algn="ctr"/>
            <a:r>
              <a:rPr lang="fr-FR" sz="900" dirty="0"/>
              <a:t>4 </a:t>
            </a:r>
            <a:r>
              <a:rPr lang="fr-FR" sz="900" dirty="0" smtClean="0"/>
              <a:t>espaces dédiés </a:t>
            </a:r>
            <a:r>
              <a:rPr lang="fr-FR" sz="900" dirty="0"/>
              <a:t>à la plateforme d’ingénierie expérimentale PIE</a:t>
            </a:r>
          </a:p>
          <a:p>
            <a:pPr algn="ctr"/>
            <a:r>
              <a:rPr lang="fr-FR" sz="900" dirty="0"/>
              <a:t>3</a:t>
            </a:r>
            <a:r>
              <a:rPr lang="fr-FR" sz="900" dirty="0" smtClean="0"/>
              <a:t> espaces administratifs et bureaux</a:t>
            </a:r>
          </a:p>
          <a:p>
            <a:pPr algn="ctr"/>
            <a:r>
              <a:rPr lang="fr-FR" sz="900" dirty="0" smtClean="0"/>
              <a:t>2 </a:t>
            </a:r>
            <a:r>
              <a:rPr lang="fr-FR" sz="900" dirty="0"/>
              <a:t>l</a:t>
            </a:r>
            <a:r>
              <a:rPr lang="fr-FR" sz="900" dirty="0" smtClean="0"/>
              <a:t>ogements de fonction</a:t>
            </a:r>
          </a:p>
          <a:p>
            <a:pPr algn="ctr"/>
            <a:r>
              <a:rPr lang="fr-FR" sz="900" dirty="0" smtClean="0"/>
              <a:t>1 </a:t>
            </a:r>
            <a:r>
              <a:rPr lang="fr-FR" sz="900" dirty="0"/>
              <a:t>atelier de mécanique</a:t>
            </a:r>
          </a:p>
          <a:p>
            <a:pPr algn="ctr"/>
            <a:r>
              <a:rPr lang="fr-FR" sz="900" dirty="0" smtClean="0"/>
              <a:t>1 </a:t>
            </a:r>
            <a:r>
              <a:rPr lang="fr-FR" sz="900" dirty="0"/>
              <a:t>soute de stockage pour les produits chimiques</a:t>
            </a:r>
          </a:p>
          <a:p>
            <a:pPr algn="ctr"/>
            <a:r>
              <a:rPr lang="fr-FR" sz="900" dirty="0" smtClean="0"/>
              <a:t>1 </a:t>
            </a:r>
            <a:r>
              <a:rPr lang="fr-FR" sz="900" dirty="0"/>
              <a:t>bassin expérimental de 200 m3</a:t>
            </a:r>
          </a:p>
          <a:p>
            <a:pPr algn="ctr"/>
            <a:r>
              <a:rPr lang="fr-FR" sz="900" dirty="0" smtClean="0"/>
              <a:t>7 </a:t>
            </a:r>
            <a:r>
              <a:rPr lang="fr-FR" sz="900" dirty="0"/>
              <a:t>chaudières </a:t>
            </a:r>
            <a:r>
              <a:rPr lang="fr-FR" sz="900" dirty="0" smtClean="0"/>
              <a:t>et pompes à chaleur (dont </a:t>
            </a:r>
            <a:r>
              <a:rPr lang="fr-FR" sz="900" dirty="0"/>
              <a:t>une de 500 kW)</a:t>
            </a:r>
          </a:p>
          <a:p>
            <a:pPr algn="ctr"/>
            <a:r>
              <a:rPr lang="fr-FR" sz="900" dirty="0"/>
              <a:t>4 compresseurs </a:t>
            </a:r>
            <a:r>
              <a:rPr lang="fr-FR" sz="900" dirty="0" smtClean="0"/>
              <a:t>(dont </a:t>
            </a:r>
            <a:r>
              <a:rPr lang="fr-FR" sz="900" dirty="0"/>
              <a:t>1 Nirvana N37 de </a:t>
            </a:r>
            <a:r>
              <a:rPr lang="fr-FR" sz="900" dirty="0" smtClean="0"/>
              <a:t>37kW)</a:t>
            </a:r>
            <a:endParaRPr lang="fr-FR" sz="900" dirty="0"/>
          </a:p>
          <a:p>
            <a:pPr algn="ctr"/>
            <a:r>
              <a:rPr lang="fr-FR" sz="900" dirty="0" smtClean="0"/>
              <a:t>1 poste de livraison électrique HT-BT (2 transformateurs)</a:t>
            </a:r>
            <a:endParaRPr lang="fr-FR" sz="900" dirty="0"/>
          </a:p>
        </p:txBody>
      </p:sp>
      <p:sp>
        <p:nvSpPr>
          <p:cNvPr id="7" name="ZoneTexte 6"/>
          <p:cNvSpPr txBox="1"/>
          <p:nvPr/>
        </p:nvSpPr>
        <p:spPr>
          <a:xfrm>
            <a:off x="5498460" y="4959459"/>
            <a:ext cx="3430023" cy="1200329"/>
          </a:xfrm>
          <a:prstGeom prst="rect">
            <a:avLst/>
          </a:prstGeom>
          <a:solidFill>
            <a:srgbClr val="FFCC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/>
              <a:t>MAINTENANCE ET AMENAGEMENT</a:t>
            </a:r>
          </a:p>
          <a:p>
            <a:r>
              <a:rPr lang="fr-FR" sz="900" dirty="0" smtClean="0"/>
              <a:t>Exploitation et maintenance des bâtiments</a:t>
            </a:r>
          </a:p>
          <a:p>
            <a:r>
              <a:rPr lang="fr-FR" sz="900" dirty="0" smtClean="0"/>
              <a:t>Distribution électrique et des fluides (eau, gaz, carburants) et entretien</a:t>
            </a:r>
          </a:p>
          <a:p>
            <a:r>
              <a:rPr lang="fr-FR" sz="900" dirty="0" smtClean="0"/>
              <a:t>Tenue des espaces verts </a:t>
            </a:r>
          </a:p>
          <a:p>
            <a:r>
              <a:rPr lang="fr-FR" sz="900" dirty="0" smtClean="0"/>
              <a:t>Suivi des contrats d’entretien (CVC, VTR, ménage, fosses, dératisation, Ascenseur, cuve d’air sous pression, détecteurs de gaz, </a:t>
            </a:r>
            <a:r>
              <a:rPr lang="fr-FR" sz="900" dirty="0" err="1" smtClean="0"/>
              <a:t>etc</a:t>
            </a:r>
            <a:r>
              <a:rPr lang="fr-FR" sz="900" dirty="0" smtClean="0"/>
              <a:t>).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6030162" y="6354909"/>
            <a:ext cx="26282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dirty="0" smtClean="0">
                <a:solidFill>
                  <a:srgbClr val="3399FF"/>
                </a:solidFill>
              </a:rPr>
              <a:t>*    Quotité d’affectation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4" y="18616"/>
            <a:ext cx="2126080" cy="854100"/>
          </a:xfrm>
          <a:prstGeom prst="rect">
            <a:avLst/>
          </a:prstGeom>
        </p:spPr>
      </p:pic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631140" y="2945938"/>
            <a:ext cx="1404156" cy="23083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900" b="1" dirty="0" smtClean="0"/>
              <a:t>Conseil de campus</a:t>
            </a:r>
            <a:endParaRPr lang="fr-FR" sz="900" b="1" dirty="0" smtClean="0">
              <a:solidFill>
                <a:srgbClr val="3399FF"/>
              </a:solidFill>
            </a:endParaRPr>
          </a:p>
        </p:txBody>
      </p:sp>
      <p:cxnSp>
        <p:nvCxnSpPr>
          <p:cNvPr id="15" name="Connecteur en angle 14"/>
          <p:cNvCxnSpPr>
            <a:stCxn id="4" idx="3"/>
            <a:endCxn id="11" idx="1"/>
          </p:cNvCxnSpPr>
          <p:nvPr/>
        </p:nvCxnSpPr>
        <p:spPr>
          <a:xfrm>
            <a:off x="7344308" y="2799800"/>
            <a:ext cx="286832" cy="26155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273</Words>
  <Application>Microsoft Office PowerPoint</Application>
  <PresentationFormat>Affichage à l'écran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Arial</vt:lpstr>
      <vt:lpstr>Modèle par défaut</vt:lpstr>
      <vt:lpstr>Présentation PowerPoint</vt:lpstr>
    </vt:vector>
  </TitlesOfParts>
  <Company>RENAULT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a034979</dc:creator>
  <cp:lastModifiedBy>Anne MARCHAL</cp:lastModifiedBy>
  <cp:revision>126</cp:revision>
  <cp:lastPrinted>2020-03-10T15:56:25Z</cp:lastPrinted>
  <dcterms:created xsi:type="dcterms:W3CDTF">2008-04-28T19:20:08Z</dcterms:created>
  <dcterms:modified xsi:type="dcterms:W3CDTF">2021-12-06T13:43:56Z</dcterms:modified>
</cp:coreProperties>
</file>